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59" r:id="rId4"/>
    <p:sldId id="256" r:id="rId5"/>
    <p:sldId id="264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77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42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75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50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1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5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57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59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3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6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7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25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48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13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97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9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73B5-4D81-45BA-A4BF-653B39B99D14}" type="datetimeFigureOut">
              <a:rPr lang="en-IN" smtClean="0"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224E19-BBDE-45BD-B58F-98CC01B0B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9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8EDF6E8-61A5-465B-982E-0102D18C33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6002" y="2402276"/>
            <a:ext cx="2682245" cy="160020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9BC5C86-EA24-4F8D-BDF0-8706E4D7A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77671" y="3237693"/>
            <a:ext cx="2793641" cy="69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C42092-C9A5-4FA7-B504-74B5AA0A2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266" y="112367"/>
            <a:ext cx="7295732" cy="26930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F16219-62A4-41B2-AA75-2A60A2F2C652}"/>
              </a:ext>
            </a:extLst>
          </p:cNvPr>
          <p:cNvGrpSpPr/>
          <p:nvPr/>
        </p:nvGrpSpPr>
        <p:grpSpPr>
          <a:xfrm>
            <a:off x="4259998" y="3791758"/>
            <a:ext cx="6096000" cy="2788331"/>
            <a:chOff x="4179762" y="3378101"/>
            <a:chExt cx="6096000" cy="2788331"/>
          </a:xfrm>
        </p:grpSpPr>
        <p:pic>
          <p:nvPicPr>
            <p:cNvPr id="8" name="Picture 7" descr="A person wearing a suit and tie smiling at the camera&#10;&#10;Description generated with very high confidence">
              <a:extLst>
                <a:ext uri="{FF2B5EF4-FFF2-40B4-BE49-F238E27FC236}">
                  <a16:creationId xmlns:a16="http://schemas.microsoft.com/office/drawing/2014/main" xmlns="" id="{FB1D6557-59F1-42A5-8514-A63A50ED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0624" y="3378101"/>
              <a:ext cx="1334670" cy="17539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8C2C39B-7042-4DEC-9331-9E1F89DF79ED}"/>
                </a:ext>
              </a:extLst>
            </p:cNvPr>
            <p:cNvSpPr txBox="1"/>
            <p:nvPr/>
          </p:nvSpPr>
          <p:spPr>
            <a:xfrm>
              <a:off x="4179762" y="5243102"/>
              <a:ext cx="6096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/>
                <a:t>By Kapil Marwaha (Team TrueData) </a:t>
              </a:r>
            </a:p>
            <a:p>
              <a:r>
                <a:rPr lang="en-IN" dirty="0"/>
                <a:t>                </a:t>
              </a:r>
            </a:p>
            <a:p>
              <a:r>
                <a:rPr lang="en-IN" dirty="0"/>
                <a:t>                 www.truedata.in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5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9E1127C-B829-47C9-B408-5D760B7A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999" y="623943"/>
            <a:ext cx="4023028" cy="62377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u="sng" dirty="0"/>
              <a:t>Option Chain</a:t>
            </a:r>
            <a:endParaRPr lang="en-IN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00715E-F054-4723-96B5-2301C684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664" y="1735734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Option Chain has two sections calls on the left and puts on the right.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 the middle of the table you can see all the available strikes in ascending or descending order</a:t>
            </a:r>
          </a:p>
          <a:p>
            <a:endParaRPr lang="en-US" sz="2400" dirty="0"/>
          </a:p>
          <a:p>
            <a:r>
              <a:rPr lang="en-US" sz="2400" dirty="0"/>
              <a:t>On both sides of the strike prices, we have “</a:t>
            </a:r>
            <a:r>
              <a:rPr lang="en-US" sz="2400" b="1" dirty="0"/>
              <a:t>LTP, Net Change, IV, Volume, OI, Change in OI, Analysis</a:t>
            </a:r>
            <a:r>
              <a:rPr lang="en-US" sz="2400" dirty="0"/>
              <a:t>.” 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0755BC-6CDC-43D3-A034-9571A9BA9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10FEB8-44F3-4E8F-928A-B1F7D42DE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18B90-63A3-429B-B628-B36D02A2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073" y="516533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How to analyze an Option </a:t>
            </a:r>
            <a:r>
              <a:rPr lang="en-US" sz="3200" u="sng" dirty="0" smtClean="0"/>
              <a:t>Chain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9A7F89-300A-4322-8C9C-F1C4849F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95" y="1797423"/>
            <a:ext cx="8175480" cy="377762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Using Option Chain we can identify areas of support and resistance.</a:t>
            </a:r>
          </a:p>
          <a:p>
            <a:endParaRPr lang="en-US" sz="2400" dirty="0"/>
          </a:p>
          <a:p>
            <a:r>
              <a:rPr lang="en-US" sz="2400" dirty="0"/>
              <a:t>Most of the option writing is done by professionals and big institutions.</a:t>
            </a:r>
          </a:p>
          <a:p>
            <a:endParaRPr lang="en-US" sz="2400" dirty="0"/>
          </a:p>
          <a:p>
            <a:r>
              <a:rPr lang="en-US" sz="2400" dirty="0"/>
              <a:t>Buyers is usually a retail trader.</a:t>
            </a:r>
          </a:p>
          <a:p>
            <a:endParaRPr lang="en-US" sz="2400" dirty="0"/>
          </a:p>
          <a:p>
            <a:r>
              <a:rPr lang="en-US" sz="2400" dirty="0"/>
              <a:t>Large OI means massive bet against that strike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B6630F-AED1-40A5-B258-BFDC4085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7BA0A1-7CC5-4C9D-921C-45E1C862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1280160"/>
            <a:ext cx="11005073" cy="482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532B70-A138-43CB-B85B-36779C06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109B323-B377-4EF5-BD31-5018B152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802" y="559586"/>
            <a:ext cx="4894396" cy="77438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PCR &amp; MAXPAIN</a:t>
            </a:r>
            <a:endParaRPr lang="en-IN" sz="3200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DDC1EF-E647-4EDF-988D-31B02578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662" y="1344749"/>
            <a:ext cx="10097639" cy="5317811"/>
          </a:xfrm>
        </p:spPr>
        <p:txBody>
          <a:bodyPr>
            <a:normAutofit/>
          </a:bodyPr>
          <a:lstStyle/>
          <a:p>
            <a:r>
              <a:rPr lang="en-US" sz="2400" dirty="0"/>
              <a:t>PCR denotes Put Call Ratio. It is the ratio of put and call open interest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the ratio is higher than 1- traders are selling more Puts than Calls - bullish.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Low PCR – bearish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 Maxpain is the level where market is likely to expire. Expiry happens at a level where there is least damage to sellers. </a:t>
            </a:r>
            <a:endParaRPr lang="en-I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CCE91B-A9BB-442E-A175-271FDF43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23E130-5F59-4A22-AB65-8EC6EAA1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6" y="2011679"/>
            <a:ext cx="12030634" cy="3184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15729C-C132-4BBF-9C70-9770F6A7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5C850-17B1-40BD-9638-61AF39EF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860" y="618752"/>
            <a:ext cx="3026280" cy="65605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OI Graph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A5CD8-180E-473A-9F09-443EF17A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44" y="1540189"/>
            <a:ext cx="9276472" cy="3777622"/>
          </a:xfrm>
        </p:spPr>
        <p:txBody>
          <a:bodyPr>
            <a:normAutofit fontScale="92500" lnSpcReduction="20000"/>
          </a:bodyPr>
          <a:lstStyle/>
          <a:p>
            <a:r>
              <a:rPr lang="en-US" sz="2250" dirty="0"/>
              <a:t>4 values in single bar -  Previous oi - blue color, current oi - green color, high oi - faded green and low oi – red.</a:t>
            </a:r>
          </a:p>
          <a:p>
            <a:pPr marL="0" indent="0">
              <a:buNone/>
            </a:pPr>
            <a:endParaRPr lang="en-US" sz="2250" dirty="0"/>
          </a:p>
          <a:p>
            <a:r>
              <a:rPr lang="en-US" sz="2250" dirty="0"/>
              <a:t>Blue shaded portion shows previous day's oi. From previous oi, today if oi is increased, green color shows that % increase.</a:t>
            </a:r>
          </a:p>
          <a:p>
            <a:pPr marL="0" indent="0">
              <a:buNone/>
            </a:pPr>
            <a:endParaRPr lang="en-US" sz="2250" dirty="0"/>
          </a:p>
          <a:p>
            <a:r>
              <a:rPr lang="en-US" sz="2250" dirty="0"/>
              <a:t>Faded green shows that it has gone to that much high at some point ,came back to where the current oi is now. </a:t>
            </a:r>
          </a:p>
          <a:p>
            <a:pPr marL="0" indent="0">
              <a:buNone/>
            </a:pPr>
            <a:endParaRPr lang="en-US" sz="2250" dirty="0"/>
          </a:p>
          <a:p>
            <a:r>
              <a:rPr lang="en-US" sz="2250" dirty="0"/>
              <a:t>Low oi- at some point oi went to that much low and then went to current oi  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54800E-AEB5-427B-AEE0-9CA8E8DA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44EAEA-C05F-4420-B794-6AAD173D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556EFF0-DBCD-4408-A159-13EBAE82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505" y="484261"/>
            <a:ext cx="2914990" cy="66680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OI Graph</a:t>
            </a:r>
            <a:endParaRPr lang="en-IN" sz="3200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4D824DF-7928-4093-B832-DC4C6E25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94" y="1540189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/>
              <a:t>Simple bar representation of current OI and OI Change.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Select 7 or 14 or 21 strikes above and below the ATM.</a:t>
            </a:r>
          </a:p>
          <a:p>
            <a:endParaRPr lang="en-US" sz="2400" dirty="0"/>
          </a:p>
          <a:p>
            <a:r>
              <a:rPr lang="en-US" sz="2400" dirty="0"/>
              <a:t>Switch the color of  call and put</a:t>
            </a:r>
          </a:p>
          <a:p>
            <a:endParaRPr lang="en-US" sz="2400" dirty="0"/>
          </a:p>
          <a:p>
            <a:r>
              <a:rPr lang="en-US" sz="2400" dirty="0"/>
              <a:t>View 2- current or last 3,5,6,10,15,30,60 mins change in OI.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541BDC-AE20-4307-B7A9-0E365F8E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95F6D3-D0E0-49FC-A159-4314910D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30C04C-2DA2-477E-ACD1-CC711D4E9D32}"/>
              </a:ext>
            </a:extLst>
          </p:cNvPr>
          <p:cNvSpPr txBox="1"/>
          <p:nvPr/>
        </p:nvSpPr>
        <p:spPr>
          <a:xfrm>
            <a:off x="2641417" y="1098118"/>
            <a:ext cx="830349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50" dirty="0"/>
              <a:t>Introduction of FYERS API TrueData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50" dirty="0"/>
              <a:t>What is TrueData Option Decoder</a:t>
            </a:r>
          </a:p>
          <a:p>
            <a:endParaRPr lang="en-US" sz="22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50" dirty="0"/>
              <a:t>How to Login TrueData Option Decoder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2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50" dirty="0"/>
              <a:t>Brief overview of TrueData Option Decoder &amp; its various features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2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50" dirty="0"/>
              <a:t>How to log in Fyers from TrueData Option Decoder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2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Special Benefits for Fyers client through TrueData Options Decoder</a:t>
            </a:r>
            <a:endParaRPr lang="en-IN" sz="225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2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50" dirty="0"/>
              <a:t>Why TrueData Option Decoder is different from another competitors</a:t>
            </a:r>
          </a:p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66E11AE-A0C8-46FE-836F-0BD09E189584}"/>
              </a:ext>
            </a:extLst>
          </p:cNvPr>
          <p:cNvGrpSpPr/>
          <p:nvPr/>
        </p:nvGrpSpPr>
        <p:grpSpPr>
          <a:xfrm>
            <a:off x="2185834" y="161741"/>
            <a:ext cx="7110327" cy="793377"/>
            <a:chOff x="2379232" y="734209"/>
            <a:chExt cx="7110327" cy="914400"/>
          </a:xfrm>
        </p:grpSpPr>
        <p:pic>
          <p:nvPicPr>
            <p:cNvPr id="12" name="Graphic 11" descr="Arrow Straight">
              <a:extLst>
                <a:ext uri="{FF2B5EF4-FFF2-40B4-BE49-F238E27FC236}">
                  <a16:creationId xmlns:a16="http://schemas.microsoft.com/office/drawing/2014/main" xmlns="" id="{533ADF1D-2E48-4A84-B19D-9C0646BB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0800000">
              <a:off x="2379232" y="734209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91C1F0B-E7F7-4760-8D13-D20740B3D0BC}"/>
                </a:ext>
              </a:extLst>
            </p:cNvPr>
            <p:cNvSpPr txBox="1"/>
            <p:nvPr/>
          </p:nvSpPr>
          <p:spPr>
            <a:xfrm>
              <a:off x="3293632" y="899021"/>
              <a:ext cx="61959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/>
                <a:t>Topics being addressed today</a:t>
              </a:r>
              <a:endParaRPr lang="en-IN" sz="3200" u="sng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68465-08A7-46D0-8B4D-5DC231CA0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411AD-477B-433A-8A61-DFB410FE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463" y="591858"/>
            <a:ext cx="3503074" cy="70983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3200" u="sng" dirty="0"/>
              <a:t>OI Change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255D0-59A1-4C96-BA2B-B507BCE7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001" y="1723069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Data in tabular form</a:t>
            </a:r>
          </a:p>
          <a:p>
            <a:endParaRPr lang="en-US" sz="2600" dirty="0"/>
          </a:p>
          <a:p>
            <a:r>
              <a:rPr lang="en-US" sz="2600" dirty="0"/>
              <a:t>Analyze OI change, OI change %, Price change based on current or previous time.</a:t>
            </a:r>
          </a:p>
          <a:p>
            <a:endParaRPr lang="en-US" sz="2600" dirty="0"/>
          </a:p>
          <a:p>
            <a:r>
              <a:rPr lang="en-US" sz="2600" dirty="0"/>
              <a:t>3/6/15/30/60 min time intervals</a:t>
            </a:r>
          </a:p>
          <a:p>
            <a:endParaRPr lang="en-US" sz="2600" dirty="0"/>
          </a:p>
          <a:p>
            <a:r>
              <a:rPr lang="en-US" sz="2600" dirty="0"/>
              <a:t>Analysis - Long build, Short build, Long unwind, Short cover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E4D995-A4AC-4DCE-B62F-8493D901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56FCD19-4F6B-4EB8-B78D-EA509269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D905D-A526-4079-BD25-DD9CB308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683" y="236940"/>
            <a:ext cx="3818633" cy="70983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Option Analysis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45266-ACA1-49F6-8BE4-DA06F871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636" y="946778"/>
            <a:ext cx="9710364" cy="3777622"/>
          </a:xfrm>
        </p:spPr>
        <p:txBody>
          <a:bodyPr/>
          <a:lstStyle/>
          <a:p>
            <a:r>
              <a:rPr lang="en-US" sz="2400" dirty="0"/>
              <a:t>Analyze all the options with OI change, Price change, Volume change and the interpretation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9DB1D9-0D96-427E-9D86-BF7B10E2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85" y="1818042"/>
            <a:ext cx="9710364" cy="503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9FBAAA-B209-4AC4-BE2D-AA3F1D3A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3EA85-0C7A-4E00-A9E3-CBF8CE65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742" y="177501"/>
            <a:ext cx="4356515" cy="62377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PE-CE Difference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1E01CA-1AD7-4102-B58C-3A210425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19" y="1118795"/>
            <a:ext cx="9588445" cy="5561704"/>
          </a:xfrm>
        </p:spPr>
        <p:txBody>
          <a:bodyPr>
            <a:noAutofit/>
          </a:bodyPr>
          <a:lstStyle/>
          <a:p>
            <a:r>
              <a:rPr lang="en-US" sz="2050" dirty="0"/>
              <a:t>PE - CE difference of OI or Change in OI with chart. </a:t>
            </a:r>
          </a:p>
          <a:p>
            <a:endParaRPr lang="en-US" sz="2050" dirty="0"/>
          </a:p>
          <a:p>
            <a:r>
              <a:rPr lang="en-US" sz="2050" dirty="0"/>
              <a:t>Automatic ATM update with respect to the spot price.</a:t>
            </a:r>
          </a:p>
          <a:p>
            <a:pPr marL="0" indent="0">
              <a:buNone/>
            </a:pPr>
            <a:endParaRPr lang="en-US" sz="2050" dirty="0"/>
          </a:p>
          <a:p>
            <a:r>
              <a:rPr lang="en-US" sz="2050" dirty="0"/>
              <a:t>Future OI, LTP and Analysis. Yellow arrow - LTP above VWAP.</a:t>
            </a:r>
          </a:p>
          <a:p>
            <a:endParaRPr lang="en-US" sz="2050" dirty="0"/>
          </a:p>
          <a:p>
            <a:r>
              <a:rPr lang="en-US" sz="2050" dirty="0"/>
              <a:t>Click on the color legend (below graph) to select or deselect lines.</a:t>
            </a:r>
          </a:p>
          <a:p>
            <a:endParaRPr lang="en-US" sz="2050" dirty="0"/>
          </a:p>
          <a:p>
            <a:r>
              <a:rPr lang="en-US" sz="2050" dirty="0"/>
              <a:t>Blue color background on table - High OI , Violet color background on table - Low OI</a:t>
            </a:r>
          </a:p>
          <a:p>
            <a:endParaRPr lang="en-US" sz="2050" dirty="0"/>
          </a:p>
          <a:p>
            <a:r>
              <a:rPr lang="en-US" sz="2050" dirty="0"/>
              <a:t>Green arrow indicates the current OI Trend bar strength increased. Red arrow indicates the current OI Trend bar strength decreased</a:t>
            </a:r>
            <a:endParaRPr lang="en-IN" sz="2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1B7C95-8861-4FB3-A903-1EC0320D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E2E3FC-4713-41D8-8CA3-83D3E28C4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320FC-DA40-4439-A0E9-8F1B0C04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636" y="441230"/>
            <a:ext cx="4302727" cy="65605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Multi Strike Chart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A4A554-B8AC-4ED7-94FC-E5676D5E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Plots OI, OI change, Price , Volume , Greeks and IV of multiple strikes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Straddle chart</a:t>
            </a:r>
          </a:p>
          <a:p>
            <a:endParaRPr lang="en-US" sz="2400" dirty="0"/>
          </a:p>
          <a:p>
            <a:r>
              <a:rPr lang="en-US" sz="2400" dirty="0"/>
              <a:t>Upto 5 strikes of CE and PE in single chart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285B45-9271-4657-A31E-59574D5C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14FAE1-7F31-4AC4-A275-B7DABB9B2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A8628-CD4E-47F5-BA73-3015B327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698" y="193803"/>
            <a:ext cx="4130604" cy="68832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/>
              <a:t>IV-Price-OI chart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DDAA67-5C95-408A-BE3F-E9273C01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311" y="882126"/>
            <a:ext cx="5363328" cy="484094"/>
          </a:xfrm>
        </p:spPr>
        <p:txBody>
          <a:bodyPr/>
          <a:lstStyle/>
          <a:p>
            <a:r>
              <a:rPr lang="en-US" sz="2400" dirty="0">
                <a:latin typeface="Times New Roman"/>
                <a:ea typeface="+mn-lt"/>
                <a:cs typeface="+mn-lt"/>
              </a:rPr>
              <a:t>Any 2 Graphs can be viewed at a time.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033AE-A1BF-495F-9C24-8BFCA7DCB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799"/>
            <a:ext cx="12192000" cy="5384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88215-4D27-46ED-9D1E-B0A855403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04B59-9C71-4A1A-8AFE-B6B37596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39" y="164452"/>
            <a:ext cx="7594567" cy="62377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Straddle/Strangle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9CF1F-5DD6-43BA-A77F-6313F087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740" y="899807"/>
            <a:ext cx="8915400" cy="806657"/>
          </a:xfrm>
        </p:spPr>
        <p:txBody>
          <a:bodyPr/>
          <a:lstStyle/>
          <a:p>
            <a:r>
              <a:rPr lang="en-US" sz="2250" dirty="0"/>
              <a:t>Plot extrinsic, Call Price, Put Price, Call IV, Put IV, Combined IV, Call Vwap, Put Vwap, Combined Vwap.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FEFE22-76C6-4121-839B-CBE2C26C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18042"/>
            <a:ext cx="12009120" cy="5039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010D48-E142-459A-B8C0-E3F1FEFD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50DFF-6286-425A-B9E2-54F45E21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148" y="301379"/>
            <a:ext cx="4431819" cy="70983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Strategy Builder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10360F-3B11-452F-9D4D-C3CEFA76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694" y="1326776"/>
            <a:ext cx="8915400" cy="4643718"/>
          </a:xfrm>
        </p:spPr>
        <p:txBody>
          <a:bodyPr>
            <a:noAutofit/>
          </a:bodyPr>
          <a:lstStyle/>
          <a:p>
            <a:r>
              <a:rPr lang="en-US" sz="2200" dirty="0"/>
              <a:t>Create your own strategies.</a:t>
            </a:r>
          </a:p>
          <a:p>
            <a:r>
              <a:rPr lang="en-US" sz="2200" dirty="0"/>
              <a:t>Trade directly form strategy builder.</a:t>
            </a:r>
          </a:p>
          <a:p>
            <a:r>
              <a:rPr lang="en-US" sz="2200" dirty="0"/>
              <a:t>Analyze trades and positions.</a:t>
            </a:r>
          </a:p>
          <a:p>
            <a:r>
              <a:rPr lang="en-US" sz="2200" dirty="0"/>
              <a:t>Strategy builder, Payoff chart, Payoff details, Position details in a single view.</a:t>
            </a:r>
          </a:p>
          <a:p>
            <a:r>
              <a:rPr lang="en-US" sz="2200" dirty="0"/>
              <a:t>Greeks of total position and IV of each strike.</a:t>
            </a:r>
          </a:p>
          <a:p>
            <a:r>
              <a:rPr lang="en-US" sz="2200" dirty="0"/>
              <a:t>Live P&amp;L of each strike &amp; position.</a:t>
            </a:r>
          </a:p>
          <a:p>
            <a:r>
              <a:rPr lang="en-US" sz="2200" dirty="0"/>
              <a:t>Save strategy in your local machine and in cloud.</a:t>
            </a:r>
          </a:p>
          <a:p>
            <a:r>
              <a:rPr lang="en-US" sz="2200" dirty="0"/>
              <a:t>Live combined price chart of all selected strike prices in the strategy builder.</a:t>
            </a:r>
          </a:p>
          <a:p>
            <a:pPr marL="0" indent="0">
              <a:buNone/>
            </a:pPr>
            <a:endParaRPr lang="en-IN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F6835C-90C1-4090-B92D-0AB9FE64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12E522-3C74-49D5-9BE6-57D68642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700" y="728589"/>
            <a:ext cx="2830268" cy="687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47439A-9C52-4B8A-9CD1-5FCDF7D0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22" y="5374821"/>
            <a:ext cx="4457700" cy="163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659933-D87F-40B1-A234-F9D38A2F1A6A}"/>
              </a:ext>
            </a:extLst>
          </p:cNvPr>
          <p:cNvSpPr txBox="1"/>
          <p:nvPr/>
        </p:nvSpPr>
        <p:spPr>
          <a:xfrm>
            <a:off x="2057913" y="2489981"/>
            <a:ext cx="1100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FYERS is already partnered with TrueData for API services.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Now FYERS is also integrated with TrueData for Options Decoder.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66F413-2542-4C4C-B5A3-8ADFE02B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557" y="290529"/>
            <a:ext cx="2383743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1836F9-17BC-4A00-8E6B-FC7B26B26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41D50-7FE6-4A20-8FB7-6240898C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5" y="419714"/>
            <a:ext cx="4378030" cy="70983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Strategy Analyzer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76D66-0D09-4115-9CE4-78C03811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86" y="1540189"/>
            <a:ext cx="8915400" cy="3777622"/>
          </a:xfrm>
        </p:spPr>
        <p:txBody>
          <a:bodyPr/>
          <a:lstStyle/>
          <a:p>
            <a:r>
              <a:rPr lang="en-US" sz="2400" dirty="0"/>
              <a:t>Select multiple strategies using checkbox on the left</a:t>
            </a:r>
          </a:p>
          <a:p>
            <a:endParaRPr lang="en-US" sz="2400" dirty="0"/>
          </a:p>
          <a:p>
            <a:r>
              <a:rPr lang="en-US" sz="2400" dirty="0"/>
              <a:t>Click on payoff diagram on top right to view payoff details.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Can see all checked strategies from the dropdown.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A3E5EF-EECA-41D7-BD4D-87A7EDCC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73B1C8-58A4-4CBB-8751-733301749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27A79-38E0-4091-9FC9-19DD901D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880" y="118606"/>
            <a:ext cx="3786360" cy="59150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Future Analysis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D0C20A-E473-4FE5-85C9-2B5476CF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271" y="976797"/>
            <a:ext cx="8915400" cy="75119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cs typeface="Times New Roman"/>
              </a:rPr>
              <a:t>Analyze all the futures with </a:t>
            </a:r>
            <a:r>
              <a:rPr lang="en-US" sz="2400" b="1" dirty="0">
                <a:cs typeface="Times New Roman"/>
              </a:rPr>
              <a:t>OI change</a:t>
            </a:r>
            <a:r>
              <a:rPr lang="en-US" sz="2400" dirty="0">
                <a:cs typeface="Times New Roman"/>
              </a:rPr>
              <a:t>, </a:t>
            </a:r>
            <a:r>
              <a:rPr lang="en-US" sz="2400" b="1" dirty="0">
                <a:cs typeface="Times New Roman"/>
              </a:rPr>
              <a:t>Price change</a:t>
            </a:r>
            <a:r>
              <a:rPr lang="en-US" sz="2400" dirty="0">
                <a:cs typeface="Times New Roman"/>
              </a:rPr>
              <a:t>, </a:t>
            </a:r>
            <a:r>
              <a:rPr lang="en-US" sz="2400" b="1" dirty="0">
                <a:cs typeface="Times New Roman"/>
              </a:rPr>
              <a:t>Volume change</a:t>
            </a:r>
            <a:r>
              <a:rPr lang="en-US" sz="2400" dirty="0">
                <a:cs typeface="Times New Roman"/>
              </a:rPr>
              <a:t> and the </a:t>
            </a:r>
            <a:r>
              <a:rPr lang="en-US" sz="2400" b="1" dirty="0">
                <a:cs typeface="Times New Roman"/>
              </a:rPr>
              <a:t>interpretation.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3FCC6E-80D9-4CA6-958E-6FEDE5A3D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987"/>
            <a:ext cx="12192000" cy="5130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F32265-D160-476F-A48B-1CF7A6FB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B2311-D074-46B0-B1BE-4FB709CC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462" y="183047"/>
            <a:ext cx="3503075" cy="62377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/>
              <a:t>Futures Chart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00A8DC-E8A4-4A19-B279-6ACB6B1A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837" y="943087"/>
            <a:ext cx="4457700" cy="4482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/>
                <a:ea typeface="+mn-lt"/>
                <a:cs typeface="+mn-lt"/>
              </a:rPr>
              <a:t>Plot </a:t>
            </a:r>
            <a:r>
              <a:rPr lang="en-US" sz="2400" b="1" dirty="0">
                <a:latin typeface="Times New Roman"/>
                <a:ea typeface="+mn-lt"/>
                <a:cs typeface="+mn-lt"/>
              </a:rPr>
              <a:t>price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400" b="1" dirty="0">
                <a:latin typeface="Times New Roman"/>
                <a:ea typeface="+mn-lt"/>
                <a:cs typeface="+mn-lt"/>
              </a:rPr>
              <a:t>vwap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and </a:t>
            </a:r>
            <a:r>
              <a:rPr lang="en-US" sz="2400" b="1" dirty="0">
                <a:latin typeface="Times New Roman"/>
                <a:ea typeface="+mn-lt"/>
                <a:cs typeface="+mn-lt"/>
              </a:rPr>
              <a:t>oi change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E65EE9-6315-4C82-A84D-342747C9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586"/>
            <a:ext cx="12192000" cy="5330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276781-CF51-4B59-8947-8B0DFCC4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E4CFA-BE28-4FD0-BB33-5A57CB1D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307" y="129258"/>
            <a:ext cx="3119386" cy="66680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Top Futures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4902CF-9F2E-409C-B44E-22BE6A0A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938" y="1096690"/>
            <a:ext cx="8915400" cy="1888811"/>
          </a:xfrm>
        </p:spPr>
        <p:txBody>
          <a:bodyPr/>
          <a:lstStyle/>
          <a:p>
            <a:r>
              <a:rPr lang="en-US" sz="2400" dirty="0"/>
              <a:t>Easily identify the top futures of the day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Filter with Top price gainers and losers, Top OI gainers and losers , Top volume gainers.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6C1284-345C-4F1B-ACAE-6CAD493FA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501"/>
            <a:ext cx="12192000" cy="3872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8DFC89-8A53-495C-8C2A-3C6C59455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DE671-E9E1-457B-8713-E568F7BD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982" y="161531"/>
            <a:ext cx="5088035" cy="69908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Advance/ Decline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4D4612-FB98-4AC7-AFF5-FE0F83172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241" y="1540189"/>
            <a:ext cx="8915400" cy="3279237"/>
          </a:xfrm>
        </p:spPr>
        <p:txBody>
          <a:bodyPr>
            <a:normAutofit/>
          </a:bodyPr>
          <a:lstStyle/>
          <a:p>
            <a:r>
              <a:rPr lang="en-US" sz="2400" dirty="0"/>
              <a:t>Data of sector-wise Advance/Decline.</a:t>
            </a:r>
          </a:p>
          <a:p>
            <a:endParaRPr lang="en-US" sz="2400" dirty="0"/>
          </a:p>
          <a:p>
            <a:r>
              <a:rPr lang="en-US" sz="2400" dirty="0"/>
              <a:t>Stock name with yellow color indicates the stock is trading above VWAP.</a:t>
            </a:r>
          </a:p>
          <a:p>
            <a:endParaRPr lang="en-US" sz="2400" dirty="0"/>
          </a:p>
          <a:p>
            <a:r>
              <a:rPr lang="en-US" sz="2400" dirty="0"/>
              <a:t>Sort stocks of all sectors together based on price%, oi %, volume%</a:t>
            </a:r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38C426-4654-4277-AD3A-72610552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F8772C-9839-44D0-926A-598204E1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D2108-2009-42F2-AAE2-A2C6641D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34" y="430473"/>
            <a:ext cx="3226962" cy="73135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u="sng" dirty="0"/>
              <a:t>Watchlist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1337F-22D0-4550-A8D7-7D90E6DF6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876" y="1606475"/>
            <a:ext cx="8915400" cy="2642796"/>
          </a:xfrm>
        </p:spPr>
        <p:txBody>
          <a:bodyPr/>
          <a:lstStyle/>
          <a:p>
            <a:r>
              <a:rPr lang="en-US" sz="2200" dirty="0"/>
              <a:t>All futures and sector-wise data.</a:t>
            </a:r>
          </a:p>
          <a:p>
            <a:endParaRPr lang="en-US" sz="2200" dirty="0"/>
          </a:p>
          <a:p>
            <a:r>
              <a:rPr lang="en-US" sz="2200" dirty="0"/>
              <a:t>Top weightage Nifty50 and Nifty Bank. </a:t>
            </a:r>
          </a:p>
          <a:p>
            <a:endParaRPr lang="en-US" sz="2200" dirty="0"/>
          </a:p>
          <a:p>
            <a:r>
              <a:rPr lang="en-US" sz="2200" dirty="0"/>
              <a:t>Sort based on Price %, OI%, vol%.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79D84E-C4B7-4FEE-87C0-DD8409B2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C38C38-619F-4A09-B42F-7B821EEF2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7F8847-2859-4848-AF20-EE0442C6D529}"/>
              </a:ext>
            </a:extLst>
          </p:cNvPr>
          <p:cNvSpPr txBox="1"/>
          <p:nvPr/>
        </p:nvSpPr>
        <p:spPr>
          <a:xfrm>
            <a:off x="3940628" y="1537402"/>
            <a:ext cx="78324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2"/>
                </a:solidFill>
                <a:cs typeface="Calibri Light"/>
              </a:rPr>
              <a:t>TrueData Options Decoder</a:t>
            </a:r>
            <a:endParaRPr lang="en-IN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0C4525-2AA7-4172-BBCC-7D65F1207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39" y="1769463"/>
            <a:ext cx="1683489" cy="16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4F579-8F42-4072-A539-7B4B530A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07" y="408958"/>
            <a:ext cx="2129681" cy="76362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HV-IV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C60161-B979-42DA-9E96-BB29ED66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084" y="1091736"/>
            <a:ext cx="8915400" cy="168895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200" dirty="0"/>
              <a:t>Plot historical volatility and implied volatility. </a:t>
            </a:r>
          </a:p>
          <a:p>
            <a:endParaRPr lang="en-US" sz="2200" dirty="0"/>
          </a:p>
          <a:p>
            <a:r>
              <a:rPr lang="en-US" sz="2200" dirty="0"/>
              <a:t>Select day range for the historical volatility.</a:t>
            </a:r>
            <a:endParaRPr lang="en-IN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9BAD78-FF93-4233-9AD2-1169B3DD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8CFD2E-0A7F-4C4B-B8B3-FAB9B025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786A7-D9C1-4919-822B-E48BFBE4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96" y="0"/>
            <a:ext cx="9998528" cy="59871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u="sng" dirty="0"/>
              <a:t>How to Connect to Fyers from TrueData Options Decoder. 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ADBB2E-056B-4BBA-B6D1-C1994A93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2" y="1267675"/>
            <a:ext cx="11979727" cy="695661"/>
          </a:xfrm>
        </p:spPr>
        <p:txBody>
          <a:bodyPr>
            <a:noAutofit/>
          </a:bodyPr>
          <a:lstStyle/>
          <a:p>
            <a:r>
              <a:rPr lang="en-US" sz="2200" dirty="0"/>
              <a:t>Step 1&gt; After logging into TrueData Options Decoder, go to Broker Login for logging into Fyers.</a:t>
            </a:r>
            <a:endParaRPr lang="en-IN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36E6E9-FFF0-430C-A6B4-77CB0D24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2159598"/>
            <a:ext cx="11880305" cy="37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25CC8B-D93C-4F76-ADEB-97DDCD76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137" y="129092"/>
            <a:ext cx="8139250" cy="68848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u="sng" dirty="0"/>
              <a:t>Step2:-  Click on the Fyers Logo.</a:t>
            </a:r>
            <a:endParaRPr lang="en-IN" sz="24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1AB1BE-F3B8-4912-B5AF-41CDCCBF1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7129"/>
            <a:ext cx="12192000" cy="5620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AC6DAD-DE0E-4977-BB46-DB6055527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D4BAD-7669-494F-8BE0-EA848789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288" y="140016"/>
            <a:ext cx="4593184" cy="65605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Step:- 3 Login to Fyers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666F3C-0C7C-44B2-8265-3151896D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290919"/>
            <a:ext cx="12192000" cy="556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0299DD-CCC6-45E5-81E8-60DDC4AC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95883-5DAA-49AC-833A-29870DB6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683" y="113507"/>
            <a:ext cx="7473031" cy="61583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Step4:- Give App permissions and continue.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1876F5-0DAE-4B83-8B2C-E9334CB4C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335"/>
            <a:ext cx="12192000" cy="5444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5E29B7-2E5A-4136-B7FC-BD539FC7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AEC4E-54BB-4799-AA5D-F6D62EB9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11" y="310085"/>
            <a:ext cx="8911687" cy="112068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/>
              <a:t>Step 5:- Successful broker login will redirect to pricing page. Click on 'Activate 14 Days Free Trial - Live Plan' button to activate the free trial.</a:t>
            </a:r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4FC41E-1F17-4E74-B52B-232953003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" y="1667434"/>
            <a:ext cx="12192000" cy="5586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0B35E1-ED53-4336-900B-CF5971D63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CEB41-EA40-47A1-AF09-E99DDC0C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131" y="138860"/>
            <a:ext cx="7691387" cy="103256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Step 6:- Click Activate button on the confirmation window.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FC4FDF-8B14-46A7-97D7-B52AE780E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" y="1387736"/>
            <a:ext cx="12145155" cy="5891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A9B13E-F4DB-4F67-9051-D812BA95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91170C-A582-49F8-A6A7-B774B20957A0}"/>
              </a:ext>
            </a:extLst>
          </p:cNvPr>
          <p:cNvSpPr txBox="1"/>
          <p:nvPr/>
        </p:nvSpPr>
        <p:spPr>
          <a:xfrm>
            <a:off x="2197889" y="1651170"/>
            <a:ext cx="9915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Step 7:- After successful Trial activation it will redirect to option chain page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Step 8:- In option chain page hover on LTP column to view Buy &amp; Sell button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Step 9:- Click on B or S button for the order window and trade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39EB4D-8AA1-4EFB-AA53-41CDF198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58D5A0-D571-46CE-A098-2943E944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53170-1702-484D-B137-B390B177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953" y="678539"/>
            <a:ext cx="8911687" cy="7474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What is TrueData Options Decoder?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F786C-802C-44CD-BF13-DFD069358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8171"/>
            <a:ext cx="8915400" cy="421305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cs typeface="Times New Roman"/>
              </a:rPr>
              <a:t>A feature rich </a:t>
            </a:r>
            <a:r>
              <a:rPr lang="en-US" sz="2400" dirty="0" smtClean="0">
                <a:cs typeface="Times New Roman"/>
              </a:rPr>
              <a:t>real-time </a:t>
            </a:r>
            <a:r>
              <a:rPr lang="en-US" sz="2400" dirty="0">
                <a:cs typeface="Times New Roman"/>
              </a:rPr>
              <a:t>Option and Future analysis application with Live option </a:t>
            </a:r>
            <a:r>
              <a:rPr lang="en-US" sz="2400" dirty="0" smtClean="0">
                <a:cs typeface="Times New Roman"/>
              </a:rPr>
              <a:t>chains, Strategy </a:t>
            </a:r>
            <a:r>
              <a:rPr lang="en-US" sz="2400" dirty="0">
                <a:cs typeface="Times New Roman"/>
              </a:rPr>
              <a:t>Analyzers, Implied volatility &amp; Open interest and much more.</a:t>
            </a:r>
          </a:p>
          <a:p>
            <a:pPr marL="0" indent="0">
              <a:buNone/>
            </a:pPr>
            <a:endParaRPr lang="en-US" sz="2400" dirty="0" smtClean="0"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Real-time </a:t>
            </a:r>
            <a:r>
              <a:rPr lang="en-US" sz="2400" dirty="0">
                <a:cs typeface="Times New Roman"/>
              </a:rPr>
              <a:t>2 seconds update.</a:t>
            </a:r>
          </a:p>
          <a:p>
            <a:pPr marL="0" indent="0">
              <a:buNone/>
            </a:pPr>
            <a:endParaRPr lang="en-US" sz="2400" dirty="0">
              <a:cs typeface="Times New Roman"/>
            </a:endParaRPr>
          </a:p>
          <a:p>
            <a:r>
              <a:rPr lang="en-US" sz="2400" dirty="0">
                <a:cs typeface="Calibri" panose="020F0502020204030204"/>
              </a:rPr>
              <a:t>Single data fetch for all options page.</a:t>
            </a: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r>
              <a:rPr lang="en-US" sz="2400" dirty="0"/>
              <a:t>Index spot prices are displayed on all pages.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User friendly, fast and light and dark themes.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F49F25-2309-4DAB-9D36-075E267D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2B9864-2A6E-4F7E-B29B-D81DDFD7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99945-2204-407D-8D35-1F97EA0D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81" y="8421"/>
            <a:ext cx="8020211" cy="91423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Step 10:- Go to Strategy builder page. Select strikes for a strategy and click on 'Trade' button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A6420-80FF-4502-80AA-3A3E8C06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656"/>
            <a:ext cx="12192000" cy="5935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1ED076-A1AF-4AE6-9597-D12C7D62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F189C-898E-403E-AD8B-9618FF23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73" y="169976"/>
            <a:ext cx="7766690" cy="785142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Step 11:- Order window will open and place order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07AB81-C3DD-431A-A9CD-C38E2228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CB40B5-69F8-4485-9964-47885B768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886"/>
            <a:ext cx="12192000" cy="56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7BD6B-50BD-4033-8B5A-61E52F55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918" y="718533"/>
            <a:ext cx="8911687" cy="47317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Step 12:- Go to Dashboard link to view all the trade details</a:t>
            </a:r>
            <a:endParaRPr lang="en-I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D46F67-7E99-4A3C-A6E5-10BE7FEE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261933-4629-4DCC-95D3-C51570100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252"/>
            <a:ext cx="12192000" cy="54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F4539-FE87-485D-846A-8489B945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16" y="839262"/>
            <a:ext cx="9869449" cy="7959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Step 13:- In dashboard , you can view Positions, Orders, All Positions, Holdings, Funds.</a:t>
            </a:r>
            <a:endParaRPr lang="en-I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CAFB3E-3C12-49E8-B271-8C12C599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17D5A9-7060-455E-B1BD-A868AFDF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62"/>
            <a:ext cx="12192000" cy="52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F37F3D0-24BD-412C-B392-A589B47A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10" y="820082"/>
            <a:ext cx="9881284" cy="51315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u="sng" dirty="0"/>
              <a:t>Special Benefits for Fyers client through TrueData Options Decoder</a:t>
            </a:r>
            <a:endParaRPr lang="en-IN" sz="2400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41054D-4115-46D6-AF09-FD6C0E75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951" y="1333240"/>
            <a:ext cx="8915400" cy="4931485"/>
          </a:xfrm>
        </p:spPr>
        <p:txBody>
          <a:bodyPr>
            <a:normAutofit lnSpcReduction="10000"/>
          </a:bodyPr>
          <a:lstStyle/>
          <a:p>
            <a:endParaRPr lang="en-US" sz="1600" dirty="0"/>
          </a:p>
          <a:p>
            <a:r>
              <a:rPr lang="en-US" dirty="0"/>
              <a:t>Now , execute trades directly from your favorite Future and Options analysis platform.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TrueData Options Decoder is now integrated with Fyers, one of the best discount broker in India. </a:t>
            </a:r>
          </a:p>
          <a:p>
            <a:endParaRPr lang="en-US" dirty="0"/>
          </a:p>
          <a:p>
            <a:r>
              <a:rPr lang="en-US" dirty="0"/>
              <a:t>Using TrueData Options Decoder , you can analyze and execute single or multiple orders directly from one place</a:t>
            </a:r>
          </a:p>
          <a:p>
            <a:endParaRPr lang="en-US" dirty="0"/>
          </a:p>
          <a:p>
            <a:r>
              <a:rPr lang="en-US" dirty="0"/>
              <a:t>Our Live data plan with 2 seconds real time update helps you to analyze trades quickly and make better trading decisions.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Fyers client will get a 14 Days Free Trial - Live Plan</a:t>
            </a:r>
          </a:p>
          <a:p>
            <a:pPr marL="0" indent="0">
              <a:buNone/>
            </a:pPr>
            <a:endParaRPr lang="en-IN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20216-4C6D-4DD3-91AB-F11E3D2D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0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7FA4E9-4533-47AB-8957-9FE642D0CB52}"/>
              </a:ext>
            </a:extLst>
          </p:cNvPr>
          <p:cNvSpPr/>
          <p:nvPr/>
        </p:nvSpPr>
        <p:spPr>
          <a:xfrm>
            <a:off x="3571539" y="1979407"/>
            <a:ext cx="433521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7703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64B8AF-4F4A-462E-96C2-7A24A60A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6" y="763960"/>
            <a:ext cx="9815662" cy="75824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u="sng" dirty="0"/>
              <a:t>How to Login TrueData Options Decoder</a:t>
            </a:r>
            <a:endParaRPr lang="en-IN" u="sn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5D1EB1E-6ED7-42EA-BF20-D701198B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178" y="1990165"/>
            <a:ext cx="9201170" cy="3485477"/>
          </a:xfrm>
        </p:spPr>
        <p:txBody>
          <a:bodyPr/>
          <a:lstStyle/>
          <a:p>
            <a:r>
              <a:rPr lang="en-US" sz="2400" dirty="0"/>
              <a:t>Step1&gt;  Please visit TrueData Options Decoder to register yourself or visit Pricing Page to </a:t>
            </a:r>
            <a:r>
              <a:rPr lang="en-US" sz="2400" dirty="0"/>
              <a:t>&gt;&gt;(https://</a:t>
            </a:r>
            <a:r>
              <a:rPr lang="en-US" sz="2400" dirty="0" smtClean="0"/>
              <a:t>options-decoder.truedata.in/login)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Step2&gt;  </a:t>
            </a:r>
            <a:r>
              <a:rPr lang="en-US" sz="2400" dirty="0"/>
              <a:t>After you register successfully, you would receive an email verification link sent to your email address to get your account activated</a:t>
            </a:r>
            <a:r>
              <a:rPr lang="en-US" sz="2400" b="1" dirty="0"/>
              <a:t> </a:t>
            </a:r>
            <a:r>
              <a:rPr lang="en-US" sz="2400" b="1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950459-8904-43A6-AF6E-3C31DC72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A29AFEA-2F5F-4A51-9252-C70DF4EC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3668A87-2715-4F96-AA79-BD188EC9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AB671-0CD2-4F03-BF4E-FAE2FAA6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406" y="419715"/>
            <a:ext cx="7799293" cy="128089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u="sng" dirty="0"/>
              <a:t>Brief Overview of TrueData Option Decoder and its various features</a:t>
            </a:r>
            <a:endParaRPr lang="en-IN" sz="3200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E16DA8-A747-4716-91E5-620358606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905000"/>
            <a:ext cx="4313864" cy="4724400"/>
          </a:xfrm>
        </p:spPr>
        <p:txBody>
          <a:bodyPr>
            <a:noAutofit/>
          </a:bodyPr>
          <a:lstStyle/>
          <a:p>
            <a:r>
              <a:rPr lang="en-US" sz="2250" dirty="0"/>
              <a:t>Option Chain</a:t>
            </a:r>
          </a:p>
          <a:p>
            <a:r>
              <a:rPr lang="en-US" sz="2250" dirty="0"/>
              <a:t>OI Graph</a:t>
            </a:r>
          </a:p>
          <a:p>
            <a:r>
              <a:rPr lang="en-US" sz="2250" dirty="0"/>
              <a:t>OI Change</a:t>
            </a:r>
          </a:p>
          <a:p>
            <a:r>
              <a:rPr lang="en-US" sz="2250" dirty="0"/>
              <a:t>Option Analysis</a:t>
            </a:r>
          </a:p>
          <a:p>
            <a:r>
              <a:rPr lang="en-US" sz="2250" dirty="0"/>
              <a:t>PE-CE Difference</a:t>
            </a:r>
          </a:p>
          <a:p>
            <a:r>
              <a:rPr lang="en-US" sz="2250" dirty="0"/>
              <a:t>Multi-Strike chart</a:t>
            </a:r>
          </a:p>
          <a:p>
            <a:r>
              <a:rPr lang="en-US" sz="2250" dirty="0"/>
              <a:t>IV-Price-OI Chart</a:t>
            </a:r>
          </a:p>
          <a:p>
            <a:r>
              <a:rPr lang="en-US" sz="2250" dirty="0"/>
              <a:t>Straddle/ Strangle </a:t>
            </a:r>
          </a:p>
          <a:p>
            <a:r>
              <a:rPr lang="en-US" sz="2250" dirty="0"/>
              <a:t>Strategy Builder</a:t>
            </a:r>
          </a:p>
          <a:p>
            <a:r>
              <a:rPr lang="en-US" sz="2250" dirty="0"/>
              <a:t>Strategy Analyzer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E2C4974-3EE2-476E-8E77-C233D899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905000"/>
            <a:ext cx="4313864" cy="3777622"/>
          </a:xfrm>
        </p:spPr>
        <p:txBody>
          <a:bodyPr>
            <a:normAutofit/>
          </a:bodyPr>
          <a:lstStyle/>
          <a:p>
            <a:r>
              <a:rPr lang="en-US" sz="2250" dirty="0"/>
              <a:t>Futures Analysis</a:t>
            </a:r>
          </a:p>
          <a:p>
            <a:r>
              <a:rPr lang="en-US" sz="2250" dirty="0"/>
              <a:t>Futures Chart</a:t>
            </a:r>
          </a:p>
          <a:p>
            <a:r>
              <a:rPr lang="en-US" sz="2250" dirty="0"/>
              <a:t>Top futures</a:t>
            </a:r>
          </a:p>
          <a:p>
            <a:r>
              <a:rPr lang="en-US" sz="2250" dirty="0"/>
              <a:t>Advance/ Decline</a:t>
            </a:r>
          </a:p>
          <a:p>
            <a:r>
              <a:rPr lang="en-US" sz="2250" dirty="0"/>
              <a:t>Watch List</a:t>
            </a:r>
          </a:p>
          <a:p>
            <a:r>
              <a:rPr lang="en-US" sz="2250" dirty="0"/>
              <a:t>HV-IV</a:t>
            </a:r>
            <a:endParaRPr lang="en-IN" sz="22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47A51-300C-41A0-A303-52AAACF4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63" y="0"/>
            <a:ext cx="2587499" cy="9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551</TotalTime>
  <Words>1037</Words>
  <Application>Microsoft Office PowerPoint</Application>
  <PresentationFormat>Widescreen</PresentationFormat>
  <Paragraphs>190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What is TrueData Options Decoder?</vt:lpstr>
      <vt:lpstr>How to Login TrueData Options Decoder</vt:lpstr>
      <vt:lpstr>PowerPoint Presentation</vt:lpstr>
      <vt:lpstr>PowerPoint Presentation</vt:lpstr>
      <vt:lpstr>Brief Overview of TrueData Option Decoder and its various features</vt:lpstr>
      <vt:lpstr>Option Chain</vt:lpstr>
      <vt:lpstr>PowerPoint Presentation</vt:lpstr>
      <vt:lpstr>How to analyze an Option Chain</vt:lpstr>
      <vt:lpstr>PowerPoint Presentation</vt:lpstr>
      <vt:lpstr>PCR &amp; MAXPAIN</vt:lpstr>
      <vt:lpstr>PowerPoint Presentation</vt:lpstr>
      <vt:lpstr>OI Graph</vt:lpstr>
      <vt:lpstr>PowerPoint Presentation</vt:lpstr>
      <vt:lpstr>OI Graph</vt:lpstr>
      <vt:lpstr>PowerPoint Presentation</vt:lpstr>
      <vt:lpstr> OI Change</vt:lpstr>
      <vt:lpstr>PowerPoint Presentation</vt:lpstr>
      <vt:lpstr>Option Analysis</vt:lpstr>
      <vt:lpstr>PE-CE Difference</vt:lpstr>
      <vt:lpstr>PowerPoint Presentation</vt:lpstr>
      <vt:lpstr>Multi Strike Chart</vt:lpstr>
      <vt:lpstr>PowerPoint Presentation</vt:lpstr>
      <vt:lpstr>IV-Price-OI chart</vt:lpstr>
      <vt:lpstr>Straddle/Strangle</vt:lpstr>
      <vt:lpstr>Strategy Builder</vt:lpstr>
      <vt:lpstr>PowerPoint Presentation</vt:lpstr>
      <vt:lpstr>Strategy Analyzer</vt:lpstr>
      <vt:lpstr>PowerPoint Presentation</vt:lpstr>
      <vt:lpstr>Future Analysis</vt:lpstr>
      <vt:lpstr>Futures Chart</vt:lpstr>
      <vt:lpstr>Top Futures</vt:lpstr>
      <vt:lpstr>Advance/ Decline</vt:lpstr>
      <vt:lpstr>PowerPoint Presentation</vt:lpstr>
      <vt:lpstr>Watchlist</vt:lpstr>
      <vt:lpstr>PowerPoint Presentation</vt:lpstr>
      <vt:lpstr>HV-IV</vt:lpstr>
      <vt:lpstr>PowerPoint Presentation</vt:lpstr>
      <vt:lpstr>How to Connect to Fyers from TrueData Options Decoder. </vt:lpstr>
      <vt:lpstr>Step2:-  Click on the Fyers Logo.</vt:lpstr>
      <vt:lpstr>Step:- 3 Login to Fyers</vt:lpstr>
      <vt:lpstr>Step4:- Give App permissions and continue.</vt:lpstr>
      <vt:lpstr>Step 5:- Successful broker login will redirect to pricing page. Click on 'Activate 14 Days Free Trial - Live Plan' button to activate the free trial.</vt:lpstr>
      <vt:lpstr>Step 6:- Click Activate button on the confirmation window.</vt:lpstr>
      <vt:lpstr>PowerPoint Presentation</vt:lpstr>
      <vt:lpstr>PowerPoint Presentation</vt:lpstr>
      <vt:lpstr>PowerPoint Presentation</vt:lpstr>
      <vt:lpstr>Step 10:- Go to Strategy builder page. Select strikes for a strategy and click on 'Trade' button</vt:lpstr>
      <vt:lpstr>Step 11:- Order window will open and place order.</vt:lpstr>
      <vt:lpstr>Step 12:- Go to Dashboard link to view all the trade details</vt:lpstr>
      <vt:lpstr>Step 13:- In dashboard , you can view Positions, Orders, All Positions, Holdings, Funds.</vt:lpstr>
      <vt:lpstr>Special Benefits for Fyers client through TrueData Options Decoder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hp4</dc:creator>
  <cp:lastModifiedBy>True Data</cp:lastModifiedBy>
  <cp:revision>61</cp:revision>
  <dcterms:created xsi:type="dcterms:W3CDTF">2021-10-05T11:07:50Z</dcterms:created>
  <dcterms:modified xsi:type="dcterms:W3CDTF">2021-10-07T03:46:02Z</dcterms:modified>
</cp:coreProperties>
</file>